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sldIdLst>
    <p:sldId id="256" r:id="rId3"/>
    <p:sldId id="264" r:id="rId4"/>
    <p:sldId id="265" r:id="rId5"/>
    <p:sldId id="293" r:id="rId6"/>
    <p:sldId id="266" r:id="rId7"/>
    <p:sldId id="267" r:id="rId8"/>
    <p:sldId id="268" r:id="rId9"/>
    <p:sldId id="271" r:id="rId10"/>
    <p:sldId id="269" r:id="rId11"/>
    <p:sldId id="270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63" r:id="rId32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264"/>
            <p14:sldId id="265"/>
            <p14:sldId id="293"/>
            <p14:sldId id="266"/>
            <p14:sldId id="267"/>
            <p14:sldId id="268"/>
            <p14:sldId id="271"/>
            <p14:sldId id="269"/>
            <p14:sldId id="270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2B4A6"/>
    <a:srgbClr val="734F29"/>
    <a:srgbClr val="D24726"/>
    <a:srgbClr val="DD462F"/>
    <a:srgbClr val="AEB785"/>
    <a:srgbClr val="EFD5A2"/>
    <a:srgbClr val="3B3026"/>
    <a:srgbClr val="ECE1CA"/>
    <a:srgbClr val="795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80" autoAdjust="0"/>
  </p:normalViewPr>
  <p:slideViewPr>
    <p:cSldViewPr snapToGrid="0">
      <p:cViewPr varScale="1">
        <p:scale>
          <a:sx n="108" d="100"/>
          <a:sy n="108" d="100"/>
        </p:scale>
        <p:origin x="138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 latinLnBrk="0">
              <a:defRPr lang="zh-CN" sz="13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 latinLnBrk="0">
              <a:defRPr lang="zh-CN" sz="1300"/>
            </a:lvl1pPr>
          </a:lstStyle>
          <a:p>
            <a:fld id="{EC13577B-6902-467D-A26C-08A0DD5E4E03}" type="datetimeFigureOut">
              <a:t>2018/9/18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 latinLnBrk="0">
              <a:defRPr lang="zh-CN" sz="13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 latinLnBrk="0">
              <a:defRPr lang="zh-CN" sz="1300"/>
            </a:lvl1pPr>
          </a:lstStyle>
          <a:p>
            <a:fld id="{DF61EA0F-A667-4B49-8422-0062BC55E249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dirty="0" smtClean="0"/>
              <a:t>在 </a:t>
            </a:r>
            <a:r>
              <a:rPr lang="zh-CN" baseline="0" dirty="0" smtClean="0"/>
              <a:t>“幻灯片放映”模式，单击箭头进入 PowerPoint 入门中心。</a:t>
            </a:r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30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5119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247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2018/9/18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  <a:pPr/>
              <a:t>9/18/2018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919197"/>
            <a:ext cx="10515600" cy="1019606"/>
          </a:xfrm>
        </p:spPr>
        <p:txBody>
          <a:bodyPr/>
          <a:lstStyle/>
          <a:p>
            <a:pPr algn="ctr"/>
            <a:r>
              <a:rPr lang="zh-CN" altLang="en-US" dirty="0" smtClean="0">
                <a:cs typeface="+mn-ea"/>
                <a:sym typeface="+mn-lt"/>
              </a:rPr>
              <a:t>雷达信号分析与处理综合试验箱</a:t>
            </a:r>
            <a:endParaRPr lang="zh-CN" dirty="0">
              <a:cs typeface="+mn-ea"/>
              <a:sym typeface="+mn-lt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135233" y="5252652"/>
            <a:ext cx="9921534" cy="864064"/>
          </a:xfrm>
        </p:spPr>
        <p:txBody>
          <a:bodyPr/>
          <a:lstStyle/>
          <a:p>
            <a:pPr algn="r"/>
            <a:r>
              <a:rPr lang="zh-CN" altLang="en-US" dirty="0" smtClean="0">
                <a:latin typeface="Microsoft YaHei UI" panose="020B0503020204020204" pitchFamily="34" charset="-122"/>
                <a:cs typeface="+mn-ea"/>
                <a:sym typeface="+mn-lt"/>
              </a:rPr>
              <a:t>江苏万邦微电子有限公司</a:t>
            </a:r>
            <a:endParaRPr lang="zh-CN" altLang="en-US" dirty="0">
              <a:latin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产品简介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4434" y="1731146"/>
            <a:ext cx="6701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上位机软件功能</a:t>
            </a:r>
            <a:endParaRPr lang="zh-CN" altLang="en-US" sz="3200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288651" y="2423981"/>
            <a:ext cx="3017655" cy="216373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7903310" y="2352877"/>
            <a:ext cx="2613481" cy="2229446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47401" y="4527154"/>
            <a:ext cx="3057365" cy="2229446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4543031" y="4582323"/>
            <a:ext cx="2872171" cy="2005976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6"/>
          <a:stretch>
            <a:fillRect/>
          </a:stretch>
        </p:blipFill>
        <p:spPr>
          <a:xfrm>
            <a:off x="672615" y="2423981"/>
            <a:ext cx="3206938" cy="20059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3310" y="4631993"/>
            <a:ext cx="3294017" cy="195630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219660" y="1823478"/>
            <a:ext cx="4431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设置</a:t>
            </a:r>
            <a:r>
              <a:rPr lang="en-US" altLang="zh-CN" sz="2000" dirty="0" smtClean="0">
                <a:solidFill>
                  <a:srgbClr val="FF0000"/>
                </a:solidFill>
              </a:rPr>
              <a:t>2</a:t>
            </a:r>
            <a:r>
              <a:rPr lang="zh-CN" altLang="en-US" sz="2000" dirty="0" smtClean="0">
                <a:solidFill>
                  <a:srgbClr val="FF0000"/>
                </a:solidFill>
              </a:rPr>
              <a:t>个目标时的各信号处理流程结果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62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06182"/>
              </p:ext>
            </p:extLst>
          </p:nvPr>
        </p:nvGraphicFramePr>
        <p:xfrm>
          <a:off x="799743" y="1934181"/>
          <a:ext cx="11238376" cy="4741821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70819"/>
                <a:gridCol w="4841461"/>
                <a:gridCol w="736846"/>
                <a:gridCol w="4989250"/>
              </a:tblGrid>
              <a:tr h="52686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序号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检验项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序号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检验项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</a:tr>
              <a:tr h="52686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具有线性调频</a:t>
                      </a:r>
                      <a:r>
                        <a:rPr lang="en-US" sz="1400" kern="100" dirty="0">
                          <a:effectLst/>
                        </a:rPr>
                        <a:t>(LFM)</a:t>
                      </a:r>
                      <a:r>
                        <a:rPr lang="zh-CN" sz="1400" kern="100" dirty="0">
                          <a:effectLst/>
                        </a:rPr>
                        <a:t>、单脉冲及二相编码等发射波形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具有目标</a:t>
                      </a:r>
                      <a:r>
                        <a:rPr lang="en-US" sz="1400" kern="100" dirty="0">
                          <a:effectLst/>
                        </a:rPr>
                        <a:t>RCS</a:t>
                      </a:r>
                      <a:r>
                        <a:rPr lang="zh-CN" sz="1400" kern="100" dirty="0">
                          <a:effectLst/>
                        </a:rPr>
                        <a:t>设置的能力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>
                    <a:lnT>
                      <a:noFill/>
                    </a:lnT>
                  </a:tcPr>
                </a:tc>
              </a:tr>
              <a:tr h="52686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信号带宽</a:t>
                      </a:r>
                      <a:r>
                        <a:rPr lang="en-US" sz="1400" kern="100" dirty="0">
                          <a:effectLst/>
                        </a:rPr>
                        <a:t>≥10MHz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角度测量具有</a:t>
                      </a:r>
                      <a:r>
                        <a:rPr lang="en-US" sz="1400" kern="100" dirty="0">
                          <a:effectLst/>
                        </a:rPr>
                        <a:t>4</a:t>
                      </a:r>
                      <a:r>
                        <a:rPr lang="zh-CN" sz="1400" kern="100" dirty="0">
                          <a:effectLst/>
                        </a:rPr>
                        <a:t>阵元阵列测角以及单脉冲和差比幅、比相测角三种模式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</a:tr>
              <a:tr h="52686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中频频率</a:t>
                      </a:r>
                      <a:r>
                        <a:rPr lang="en-US" sz="1400" kern="100" dirty="0">
                          <a:effectLst/>
                        </a:rPr>
                        <a:t>75MHz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接收电路可以实现中频正交解调算法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</a:tr>
              <a:tr h="52686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信号时宽、带宽、脉冲重复频率可单独设置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信号处理算法具有匹配滤波以及相关处理两种脉压处理功能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</a:tr>
              <a:tr h="52686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二相编码的编码可单独设置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支持</a:t>
                      </a:r>
                      <a:r>
                        <a:rPr lang="en-US" sz="1400" kern="100" dirty="0">
                          <a:effectLst/>
                        </a:rPr>
                        <a:t>MTI</a:t>
                      </a:r>
                      <a:r>
                        <a:rPr lang="zh-CN" sz="1400" kern="100" dirty="0">
                          <a:effectLst/>
                        </a:rPr>
                        <a:t>算法（</a:t>
                      </a:r>
                      <a:r>
                        <a:rPr lang="en-US" sz="1400" kern="100" dirty="0">
                          <a:effectLst/>
                        </a:rPr>
                        <a:t>3</a:t>
                      </a:r>
                      <a:r>
                        <a:rPr lang="zh-CN" sz="1400" kern="100" dirty="0">
                          <a:effectLst/>
                        </a:rPr>
                        <a:t>阶、</a:t>
                      </a:r>
                      <a:r>
                        <a:rPr lang="en-US" sz="1400" kern="100" dirty="0">
                          <a:effectLst/>
                        </a:rPr>
                        <a:t>5</a:t>
                      </a:r>
                      <a:r>
                        <a:rPr lang="zh-CN" sz="1400" kern="100" dirty="0">
                          <a:effectLst/>
                        </a:rPr>
                        <a:t>阶及加窗处理）以及</a:t>
                      </a:r>
                      <a:r>
                        <a:rPr lang="en-US" sz="1400" kern="100" dirty="0">
                          <a:effectLst/>
                        </a:rPr>
                        <a:t>CFAR</a:t>
                      </a:r>
                      <a:r>
                        <a:rPr lang="zh-CN" sz="1400" kern="100" dirty="0">
                          <a:effectLst/>
                        </a:rPr>
                        <a:t>算法处理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</a:tr>
              <a:tr h="52686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具有多目标仿真（可以独立设置大于等于</a:t>
                      </a:r>
                      <a:r>
                        <a:rPr lang="en-US" sz="1400" kern="100" dirty="0">
                          <a:effectLst/>
                        </a:rPr>
                        <a:t>2</a:t>
                      </a:r>
                      <a:r>
                        <a:rPr lang="zh-CN" sz="1400" kern="100" dirty="0">
                          <a:effectLst/>
                        </a:rPr>
                        <a:t>个目标）的能力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支持对于中频正交解调、脉压、</a:t>
                      </a:r>
                      <a:r>
                        <a:rPr lang="en-US" sz="1400" kern="100" dirty="0">
                          <a:effectLst/>
                        </a:rPr>
                        <a:t>MTD</a:t>
                      </a:r>
                      <a:r>
                        <a:rPr lang="zh-CN" sz="1400" kern="100" dirty="0">
                          <a:effectLst/>
                        </a:rPr>
                        <a:t>算法以及</a:t>
                      </a:r>
                      <a:r>
                        <a:rPr lang="en-US" sz="1400" kern="100" dirty="0">
                          <a:effectLst/>
                        </a:rPr>
                        <a:t>CFAR</a:t>
                      </a:r>
                      <a:r>
                        <a:rPr lang="zh-CN" sz="1400" kern="100" dirty="0">
                          <a:effectLst/>
                        </a:rPr>
                        <a:t>算法输出实时波形显示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</a:tr>
              <a:tr h="52686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具有对目标的距离、速度以及角度的测量能力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支持千兆以太网接口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</a:tr>
              <a:tr h="526869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具有目标输入</a:t>
                      </a:r>
                      <a:r>
                        <a:rPr lang="en-US" sz="1400" kern="100" dirty="0">
                          <a:effectLst/>
                        </a:rPr>
                        <a:t>SNR</a:t>
                      </a:r>
                      <a:r>
                        <a:rPr lang="zh-CN" sz="1400" kern="100" dirty="0">
                          <a:effectLst/>
                        </a:rPr>
                        <a:t>设置的能力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007" marR="41007" marT="0" marB="0" anchor="ctr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04434" y="1349406"/>
            <a:ext cx="322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技术指标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772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1) </a:t>
            </a:r>
            <a:r>
              <a:rPr lang="zh-CN" altLang="en-US" sz="3200" dirty="0" smtClean="0"/>
              <a:t>具有线性调频、单脉冲及二相编码等发射波形</a:t>
            </a:r>
            <a:endParaRPr lang="zh-CN" altLang="en-US" sz="3200" dirty="0"/>
          </a:p>
        </p:txBody>
      </p:sp>
      <p:pic>
        <p:nvPicPr>
          <p:cNvPr id="5122" name="图片 42" descr="tek00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02" y="2287912"/>
            <a:ext cx="3339755" cy="205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6" name="图片 44" descr="tek00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7"/>
          <a:stretch>
            <a:fillRect/>
          </a:stretch>
        </p:blipFill>
        <p:spPr bwMode="auto">
          <a:xfrm>
            <a:off x="4793942" y="2287912"/>
            <a:ext cx="2970212" cy="208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7" name="图片 199" descr="tek00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0"/>
          <a:stretch>
            <a:fillRect/>
          </a:stretch>
        </p:blipFill>
        <p:spPr bwMode="auto">
          <a:xfrm>
            <a:off x="8229600" y="2287912"/>
            <a:ext cx="2965142" cy="220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图片 182" descr="tek000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8"/>
          <a:stretch>
            <a:fillRect/>
          </a:stretch>
        </p:blipFill>
        <p:spPr bwMode="auto">
          <a:xfrm>
            <a:off x="1090202" y="4454811"/>
            <a:ext cx="3140075" cy="223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图片 165" descr="tek000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860" y="4561967"/>
            <a:ext cx="32543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图片 115" descr="tek000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9" y="4636579"/>
            <a:ext cx="3243262" cy="194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82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 smtClean="0"/>
              <a:t>2) </a:t>
            </a:r>
            <a:r>
              <a:rPr lang="zh-CN" altLang="zh-CN" sz="3200" dirty="0" smtClean="0"/>
              <a:t>信号</a:t>
            </a:r>
            <a:r>
              <a:rPr lang="zh-CN" altLang="zh-CN" sz="3200" dirty="0"/>
              <a:t>时宽、带宽、脉冲重复频率可单独设置</a:t>
            </a:r>
          </a:p>
        </p:txBody>
      </p:sp>
      <p:pic>
        <p:nvPicPr>
          <p:cNvPr id="7170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294" y="2142694"/>
            <a:ext cx="5611411" cy="36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6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 smtClean="0"/>
              <a:t>3) </a:t>
            </a:r>
            <a:r>
              <a:rPr lang="zh-CN" altLang="zh-CN" sz="3200" dirty="0" smtClean="0"/>
              <a:t>二</a:t>
            </a:r>
            <a:r>
              <a:rPr lang="zh-CN" altLang="zh-CN" sz="3200" dirty="0"/>
              <a:t>相编码的编码可单独设置</a:t>
            </a:r>
          </a:p>
        </p:txBody>
      </p:sp>
      <p:pic>
        <p:nvPicPr>
          <p:cNvPr id="819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00" y="2409024"/>
            <a:ext cx="5488599" cy="36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0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 smtClean="0"/>
              <a:t>4) </a:t>
            </a:r>
            <a:r>
              <a:rPr lang="zh-CN" altLang="zh-CN" sz="3200" dirty="0" smtClean="0"/>
              <a:t>具有</a:t>
            </a:r>
            <a:r>
              <a:rPr lang="zh-CN" altLang="zh-CN" sz="3200" dirty="0"/>
              <a:t>多目标仿真能力</a:t>
            </a:r>
          </a:p>
        </p:txBody>
      </p:sp>
      <p:pic>
        <p:nvPicPr>
          <p:cNvPr id="9218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20" y="2266981"/>
            <a:ext cx="5032057" cy="348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45" descr="tek00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031" y="2422339"/>
            <a:ext cx="5291718" cy="3175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49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 smtClean="0"/>
              <a:t>5</a:t>
            </a:r>
            <a:r>
              <a:rPr lang="en-US" altLang="zh-CN" sz="3200" dirty="0"/>
              <a:t>) </a:t>
            </a:r>
            <a:r>
              <a:rPr lang="zh-CN" altLang="en-US" sz="3200" dirty="0" smtClean="0"/>
              <a:t>对</a:t>
            </a:r>
            <a:r>
              <a:rPr lang="zh-CN" altLang="en-US" sz="3200" dirty="0"/>
              <a:t>目标距离速度以及角度的测量能力</a:t>
            </a:r>
            <a:endParaRPr lang="zh-CN" altLang="zh-CN" sz="3200" dirty="0"/>
          </a:p>
        </p:txBody>
      </p:sp>
      <p:pic>
        <p:nvPicPr>
          <p:cNvPr id="1024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3" y="2074719"/>
            <a:ext cx="4299425" cy="352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568" y="2074718"/>
            <a:ext cx="7616629" cy="352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811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 smtClean="0"/>
              <a:t>5</a:t>
            </a:r>
            <a:r>
              <a:rPr lang="en-US" altLang="zh-CN" sz="3200" dirty="0"/>
              <a:t>) </a:t>
            </a:r>
            <a:r>
              <a:rPr lang="zh-CN" altLang="en-US" sz="3200" dirty="0" smtClean="0"/>
              <a:t>对</a:t>
            </a:r>
            <a:r>
              <a:rPr lang="zh-CN" altLang="en-US" sz="3200" dirty="0"/>
              <a:t>目标距离速度以及角度的测量能力</a:t>
            </a:r>
            <a:endParaRPr lang="zh-CN" altLang="zh-CN" sz="3200" dirty="0"/>
          </a:p>
        </p:txBody>
      </p:sp>
      <p:pic>
        <p:nvPicPr>
          <p:cNvPr id="10242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45" y="2074719"/>
            <a:ext cx="4299425" cy="352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t="1782" r="49762" b="4392"/>
          <a:stretch/>
        </p:blipFill>
        <p:spPr bwMode="auto">
          <a:xfrm>
            <a:off x="6096000" y="2183456"/>
            <a:ext cx="3762376" cy="330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836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 smtClean="0"/>
              <a:t>6) </a:t>
            </a:r>
            <a:r>
              <a:rPr lang="zh-CN" altLang="zh-CN" sz="3200" dirty="0" smtClean="0"/>
              <a:t>具有</a:t>
            </a:r>
            <a:r>
              <a:rPr lang="zh-CN" altLang="zh-CN" sz="3200" dirty="0"/>
              <a:t>目标</a:t>
            </a:r>
            <a:r>
              <a:rPr lang="en-US" altLang="zh-CN" sz="3200" dirty="0"/>
              <a:t>RCS</a:t>
            </a:r>
            <a:r>
              <a:rPr lang="zh-CN" altLang="zh-CN" sz="3200" dirty="0"/>
              <a:t>输入以及设置能力</a:t>
            </a:r>
          </a:p>
        </p:txBody>
      </p:sp>
      <p:pic>
        <p:nvPicPr>
          <p:cNvPr id="11266" name="图片 1" descr="tek00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62" y="4412269"/>
            <a:ext cx="3109326" cy="230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图片 2" descr="tek00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058" y="4440467"/>
            <a:ext cx="3280395" cy="227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62" y="2051309"/>
            <a:ext cx="3084889" cy="215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058" y="2032511"/>
            <a:ext cx="3302955" cy="219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763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 smtClean="0"/>
              <a:t>7) </a:t>
            </a:r>
            <a:r>
              <a:rPr lang="zh-CN" altLang="zh-CN" sz="3200" dirty="0" smtClean="0"/>
              <a:t>具有</a:t>
            </a:r>
            <a:r>
              <a:rPr lang="en-US" altLang="zh-CN" sz="3200" dirty="0"/>
              <a:t>SNR</a:t>
            </a:r>
            <a:r>
              <a:rPr lang="zh-CN" altLang="zh-CN" sz="3200" dirty="0"/>
              <a:t>输入以及设置能力</a:t>
            </a:r>
          </a:p>
        </p:txBody>
      </p:sp>
      <p:pic>
        <p:nvPicPr>
          <p:cNvPr id="12290" name="图片 1" descr="tek00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17" y="4509804"/>
            <a:ext cx="3382719" cy="203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图片 57" descr="tek00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48" y="4484545"/>
            <a:ext cx="3479715" cy="2087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2" name="图片 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19" y="2149487"/>
            <a:ext cx="3014944" cy="21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3" name="图片 6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148" y="2074719"/>
            <a:ext cx="3124064" cy="218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4" name="图片 58" descr="tek0000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175" y="4577926"/>
            <a:ext cx="3324062" cy="199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6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087" y="2043774"/>
            <a:ext cx="3318150" cy="232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31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11364" y="1916939"/>
            <a:ext cx="4167753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/>
                </a:solidFill>
              </a:rPr>
              <a:t>功能需求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/>
                </a:solidFill>
              </a:rPr>
              <a:t>产品简介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/>
                </a:solidFill>
              </a:rPr>
              <a:t>技术指标验证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solidFill>
                  <a:schemeClr val="tx1"/>
                </a:solidFill>
              </a:rPr>
              <a:t>建议课程设置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30" y="1374666"/>
            <a:ext cx="3706971" cy="27179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444" y="4195458"/>
            <a:ext cx="3686357" cy="247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/>
              <a:t>8)  </a:t>
            </a:r>
            <a:r>
              <a:rPr lang="zh-CN" altLang="en-US" sz="2400" dirty="0" smtClean="0"/>
              <a:t>角度</a:t>
            </a:r>
            <a:r>
              <a:rPr lang="zh-CN" altLang="en-US" sz="2400" dirty="0"/>
              <a:t>测量具有</a:t>
            </a:r>
            <a:r>
              <a:rPr lang="en-US" altLang="zh-CN" sz="2400" dirty="0"/>
              <a:t>4</a:t>
            </a:r>
            <a:r>
              <a:rPr lang="zh-CN" altLang="en-US" sz="2400" dirty="0"/>
              <a:t>阵元阵列测角以及单脉冲和差比幅、比相测角三种模式</a:t>
            </a:r>
            <a:endParaRPr lang="zh-CN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987" y="2533650"/>
            <a:ext cx="40100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10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/>
              <a:t>9) </a:t>
            </a:r>
            <a:r>
              <a:rPr lang="zh-CN" altLang="zh-CN" sz="2400" dirty="0" smtClean="0"/>
              <a:t>接收</a:t>
            </a:r>
            <a:r>
              <a:rPr lang="zh-CN" altLang="zh-CN" sz="2400" dirty="0"/>
              <a:t>电路可以实现中频正交解调算法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21690" y="2285365"/>
            <a:ext cx="5274310" cy="3201670"/>
          </a:xfrm>
          <a:prstGeom prst="rect">
            <a:avLst/>
          </a:prstGeom>
        </p:spPr>
      </p:pic>
      <p:pic>
        <p:nvPicPr>
          <p:cNvPr id="14339" name="图片 46" descr="tek000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8" y="2640012"/>
            <a:ext cx="4062192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541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/>
              <a:t>10) </a:t>
            </a:r>
            <a:r>
              <a:rPr lang="zh-CN" altLang="en-US" sz="2400" dirty="0" smtClean="0"/>
              <a:t>信号处理</a:t>
            </a:r>
            <a:r>
              <a:rPr lang="zh-CN" altLang="en-US" sz="2400" dirty="0"/>
              <a:t>算法具有匹配滤波以及相关处理两种脉压处理功能</a:t>
            </a:r>
            <a:endParaRPr lang="zh-CN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029" y="2143124"/>
            <a:ext cx="5025384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5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/>
              <a:t>11) </a:t>
            </a:r>
            <a:r>
              <a:rPr lang="zh-CN" altLang="en-US" sz="2400" dirty="0" smtClean="0"/>
              <a:t>支持</a:t>
            </a:r>
            <a:r>
              <a:rPr lang="en-US" altLang="zh-CN" sz="2400" dirty="0"/>
              <a:t>MTI</a:t>
            </a:r>
            <a:r>
              <a:rPr lang="zh-CN" altLang="en-US" sz="2400" dirty="0"/>
              <a:t>算法（</a:t>
            </a:r>
            <a:r>
              <a:rPr lang="en-US" altLang="zh-CN" sz="2400" dirty="0"/>
              <a:t>3</a:t>
            </a:r>
            <a:r>
              <a:rPr lang="zh-CN" altLang="en-US" sz="2400" dirty="0"/>
              <a:t>阶、</a:t>
            </a:r>
            <a:r>
              <a:rPr lang="en-US" altLang="zh-CN" sz="2400" dirty="0"/>
              <a:t>5</a:t>
            </a:r>
            <a:r>
              <a:rPr lang="zh-CN" altLang="en-US" sz="2400" dirty="0"/>
              <a:t>阶及加窗处理）</a:t>
            </a:r>
            <a:endParaRPr lang="zh-CN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2266950"/>
            <a:ext cx="4010025" cy="297180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326144" y="3989731"/>
            <a:ext cx="5027657" cy="2567284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326144" y="1650391"/>
            <a:ext cx="4580255" cy="23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87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/>
              <a:t>12) </a:t>
            </a:r>
            <a:r>
              <a:rPr lang="zh-CN" altLang="zh-CN" sz="2400" dirty="0" smtClean="0"/>
              <a:t>支持</a:t>
            </a:r>
            <a:r>
              <a:rPr lang="zh-CN" altLang="zh-CN" sz="2400" dirty="0"/>
              <a:t>千兆以太网接口</a:t>
            </a:r>
          </a:p>
        </p:txBody>
      </p:sp>
      <p:pic>
        <p:nvPicPr>
          <p:cNvPr id="15362" name="图片 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56" y="1951609"/>
            <a:ext cx="4510087" cy="474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32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技术指标验证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1349406"/>
            <a:ext cx="1059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 smtClean="0"/>
              <a:t>13) </a:t>
            </a:r>
            <a:r>
              <a:rPr lang="zh-CN" altLang="zh-CN" sz="2400" dirty="0" smtClean="0"/>
              <a:t>发射</a:t>
            </a:r>
            <a:r>
              <a:rPr lang="zh-CN" altLang="zh-CN" sz="2400" dirty="0"/>
              <a:t>波形最大信号带宽≧</a:t>
            </a:r>
            <a:r>
              <a:rPr lang="en-US" altLang="zh-CN" sz="2400" dirty="0"/>
              <a:t>10Mhz</a:t>
            </a:r>
            <a:r>
              <a:rPr lang="zh-CN" altLang="zh-CN" sz="2400" dirty="0"/>
              <a:t>、中频</a:t>
            </a:r>
            <a:r>
              <a:rPr lang="en-US" altLang="zh-CN" sz="2400" dirty="0"/>
              <a:t>75Mhz</a:t>
            </a:r>
            <a:r>
              <a:rPr lang="zh-CN" altLang="zh-CN" sz="2400" dirty="0"/>
              <a:t>、可设置目标个数≧</a:t>
            </a:r>
            <a:r>
              <a:rPr lang="en-US" altLang="zh-CN" sz="2400" dirty="0"/>
              <a:t>2</a:t>
            </a:r>
            <a:endParaRPr lang="zh-CN" altLang="zh-CN" sz="2400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738937" y="2428875"/>
            <a:ext cx="4524375" cy="2667000"/>
          </a:xfrm>
          <a:prstGeom prst="rect">
            <a:avLst/>
          </a:prstGeom>
        </p:spPr>
      </p:pic>
      <p:pic>
        <p:nvPicPr>
          <p:cNvPr id="16386" name="图片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49" y="2428875"/>
            <a:ext cx="3765551" cy="266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156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 </a:t>
            </a:r>
            <a:r>
              <a:rPr lang="zh-CN" altLang="en-US" dirty="0" smtClean="0"/>
              <a:t>建议课程设置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187" y="1433512"/>
            <a:ext cx="2028825" cy="5076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1433512"/>
            <a:ext cx="5029200" cy="508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48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 </a:t>
            </a:r>
            <a:r>
              <a:rPr lang="zh-CN" altLang="en-US" dirty="0" smtClean="0"/>
              <a:t>建议课程设置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60" y="1548643"/>
            <a:ext cx="9282113" cy="50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75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 </a:t>
            </a:r>
            <a:r>
              <a:rPr lang="zh-CN" altLang="en-US" dirty="0" smtClean="0"/>
              <a:t>建议课程设置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433512"/>
            <a:ext cx="8477250" cy="2333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29" y="3991781"/>
            <a:ext cx="71913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60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one more thing……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09" y="1998731"/>
            <a:ext cx="8596716" cy="45893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4433" y="1403744"/>
            <a:ext cx="1074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附</a:t>
            </a:r>
            <a:r>
              <a:rPr lang="zh-CN" altLang="en-US" sz="2400" smtClean="0">
                <a:solidFill>
                  <a:srgbClr val="FF0000"/>
                </a:solidFill>
              </a:rPr>
              <a:t>赠了</a:t>
            </a:r>
            <a:r>
              <a:rPr lang="zh-CN" altLang="en-US" sz="2400" dirty="0" smtClean="0">
                <a:solidFill>
                  <a:srgbClr val="FF0000"/>
                </a:solidFill>
              </a:rPr>
              <a:t>线性调频信号和二项编码的全部</a:t>
            </a:r>
            <a:r>
              <a:rPr lang="en-US" altLang="zh-CN" sz="2400" dirty="0" smtClean="0">
                <a:solidFill>
                  <a:srgbClr val="FF0000"/>
                </a:solidFill>
              </a:rPr>
              <a:t>MATLAB</a:t>
            </a:r>
            <a:r>
              <a:rPr lang="zh-CN" altLang="en-US" sz="2400" dirty="0" smtClean="0">
                <a:solidFill>
                  <a:srgbClr val="FF0000"/>
                </a:solidFill>
              </a:rPr>
              <a:t>仿真代码！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6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功能需求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247" y="1670582"/>
            <a:ext cx="6410787" cy="4351338"/>
          </a:xfrm>
        </p:spPr>
        <p:txBody>
          <a:bodyPr>
            <a:normAutofit fontScale="92500"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用途：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700" dirty="0" smtClean="0">
                <a:solidFill>
                  <a:schemeClr val="tx1"/>
                </a:solidFill>
              </a:rPr>
              <a:t>《</a:t>
            </a:r>
            <a:r>
              <a:rPr lang="zh-CN" altLang="en-US" sz="1700" dirty="0" smtClean="0">
                <a:solidFill>
                  <a:schemeClr val="tx1"/>
                </a:solidFill>
              </a:rPr>
              <a:t>雷达原理</a:t>
            </a:r>
            <a:r>
              <a:rPr lang="en-US" altLang="zh-CN" sz="1700" dirty="0" smtClean="0">
                <a:solidFill>
                  <a:schemeClr val="tx1"/>
                </a:solidFill>
              </a:rPr>
              <a:t>》</a:t>
            </a:r>
            <a:r>
              <a:rPr lang="zh-CN" altLang="en-US" sz="1700" dirty="0" smtClean="0">
                <a:solidFill>
                  <a:schemeClr val="tx1"/>
                </a:solidFill>
              </a:rPr>
              <a:t>必修实验所需实验装置。</a:t>
            </a:r>
            <a:endParaRPr lang="en-US" altLang="zh-CN" sz="17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功能：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700" dirty="0" smtClean="0">
                <a:solidFill>
                  <a:schemeClr val="tx1"/>
                </a:solidFill>
              </a:rPr>
              <a:t>可实现各种常用波形（</a:t>
            </a:r>
            <a:r>
              <a:rPr lang="en-US" altLang="zh-CN" sz="1700" dirty="0" smtClean="0">
                <a:solidFill>
                  <a:schemeClr val="tx1"/>
                </a:solidFill>
              </a:rPr>
              <a:t>LFM</a:t>
            </a:r>
            <a:r>
              <a:rPr lang="zh-CN" altLang="en-US" sz="1700" dirty="0" smtClean="0">
                <a:solidFill>
                  <a:schemeClr val="tx1"/>
                </a:solidFill>
              </a:rPr>
              <a:t>、二相编码等）的信号处理各个流程的仿真，包括生成中频回波、数字下变频、脉冲压缩、</a:t>
            </a:r>
            <a:r>
              <a:rPr lang="en-US" altLang="zh-CN" sz="1700" dirty="0" smtClean="0">
                <a:solidFill>
                  <a:schemeClr val="tx1"/>
                </a:solidFill>
              </a:rPr>
              <a:t>MTI</a:t>
            </a:r>
            <a:r>
              <a:rPr lang="zh-CN" altLang="en-US" sz="1700" dirty="0" smtClean="0">
                <a:solidFill>
                  <a:schemeClr val="tx1"/>
                </a:solidFill>
              </a:rPr>
              <a:t>、</a:t>
            </a:r>
            <a:r>
              <a:rPr lang="en-US" altLang="zh-CN" sz="1700" dirty="0" smtClean="0">
                <a:solidFill>
                  <a:schemeClr val="tx1"/>
                </a:solidFill>
              </a:rPr>
              <a:t>MTD</a:t>
            </a:r>
            <a:r>
              <a:rPr lang="zh-CN" altLang="en-US" sz="1700" dirty="0" smtClean="0">
                <a:solidFill>
                  <a:schemeClr val="tx1"/>
                </a:solidFill>
              </a:rPr>
              <a:t>、</a:t>
            </a:r>
            <a:r>
              <a:rPr lang="en-US" altLang="zh-CN" sz="1700" dirty="0" smtClean="0">
                <a:solidFill>
                  <a:schemeClr val="tx1"/>
                </a:solidFill>
              </a:rPr>
              <a:t>CFAR</a:t>
            </a:r>
            <a:r>
              <a:rPr lang="zh-CN" altLang="en-US" sz="1700" dirty="0" smtClean="0">
                <a:solidFill>
                  <a:schemeClr val="tx1"/>
                </a:solidFill>
              </a:rPr>
              <a:t>、单脉冲比幅测角，最终输出目标点迹。</a:t>
            </a:r>
            <a:endParaRPr lang="en-US" altLang="zh-CN" sz="1700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700" dirty="0" smtClean="0">
                <a:solidFill>
                  <a:schemeClr val="tx1"/>
                </a:solidFill>
              </a:rPr>
              <a:t>软件可显示各信号处理节点的波形或处理结果，硬件可输出各信号处理节点的波形，并可通过网口回传处理结果给上位机软件。</a:t>
            </a:r>
            <a:endParaRPr lang="en-US" altLang="zh-CN" sz="1700" dirty="0" smtClean="0">
              <a:solidFill>
                <a:schemeClr val="tx1"/>
              </a:solidFill>
            </a:endParaRPr>
          </a:p>
          <a:p>
            <a:pPr marL="285750" indent="457200">
              <a:buFont typeface="Wingdings" panose="05000000000000000000" pitchFamily="2" charset="2"/>
              <a:buChar char="l"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indent="457200"/>
            <a:endParaRPr lang="en-US" altLang="zh-CN" dirty="0" smtClean="0">
              <a:solidFill>
                <a:schemeClr val="tx1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471855"/>
              </p:ext>
            </p:extLst>
          </p:nvPr>
        </p:nvGraphicFramePr>
        <p:xfrm>
          <a:off x="7563774" y="1670582"/>
          <a:ext cx="3636700" cy="398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Visio" r:id="rId3" imgW="3276616" imgH="3590891" progId="Visio.Drawing.15">
                  <p:embed/>
                </p:oleObj>
              </mc:Choice>
              <mc:Fallback>
                <p:oleObj name="Visio" r:id="rId3" imgW="3276616" imgH="359089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3774" y="1670582"/>
                        <a:ext cx="3636700" cy="3982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942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94726" y="3090930"/>
            <a:ext cx="2807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FF0000"/>
                </a:solidFill>
                <a:cs typeface="+mn-ea"/>
                <a:sym typeface="+mn-lt"/>
              </a:rPr>
              <a:t>谢</a:t>
            </a:r>
            <a:r>
              <a:rPr lang="zh-CN" altLang="en-US" sz="5400" b="1" dirty="0" smtClean="0">
                <a:solidFill>
                  <a:schemeClr val="bg1"/>
                </a:solidFill>
                <a:cs typeface="+mn-ea"/>
                <a:sym typeface="+mn-lt"/>
              </a:rPr>
              <a:t>    谢</a:t>
            </a:r>
            <a:endParaRPr lang="zh-CN" altLang="en-US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750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产品简介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140721"/>
            <a:ext cx="8572500" cy="4210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4434" y="1731146"/>
            <a:ext cx="359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产品组成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8801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产品简介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4434" y="1731146"/>
            <a:ext cx="359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装箱清单</a:t>
            </a:r>
            <a:endParaRPr lang="en-US" altLang="zh-CN" sz="32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1427191"/>
            <a:ext cx="5125085" cy="522045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4434" y="3038475"/>
            <a:ext cx="6010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电源输入接口、网口、信号输出口均有设计响保护结构；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输出接口为</a:t>
            </a:r>
            <a:r>
              <a:rPr lang="en-US" altLang="zh-CN" dirty="0" smtClean="0"/>
              <a:t>SMB</a:t>
            </a:r>
            <a:r>
              <a:rPr lang="zh-CN" altLang="en-US" dirty="0" smtClean="0"/>
              <a:t>，配备小钳子，易插拔；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配备</a:t>
            </a:r>
            <a:r>
              <a:rPr lang="en-US" altLang="zh-CN" dirty="0" smtClean="0"/>
              <a:t>SMB</a:t>
            </a:r>
            <a:r>
              <a:rPr lang="zh-CN" altLang="en-US" dirty="0" smtClean="0"/>
              <a:t>转</a:t>
            </a:r>
            <a:r>
              <a:rPr lang="en-US" altLang="zh-CN" dirty="0" smtClean="0"/>
              <a:t>SMA</a:t>
            </a:r>
            <a:r>
              <a:rPr lang="zh-CN" altLang="en-US" dirty="0" smtClean="0"/>
              <a:t>接口，便于示波器观测。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80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产品简介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4434" y="1731146"/>
            <a:ext cx="5491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保护模块功能</a:t>
            </a:r>
            <a:endParaRPr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9" t="37052" r="23081" b="9793"/>
          <a:stretch/>
        </p:blipFill>
        <p:spPr>
          <a:xfrm>
            <a:off x="6761825" y="3652489"/>
            <a:ext cx="4900475" cy="263216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71070" y="63275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航空机箱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48" y="3652489"/>
            <a:ext cx="3921440" cy="263216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34734" y="627198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保护金属框＋有机玻璃盖板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46712" y="2315921"/>
            <a:ext cx="984267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dirty="0" smtClean="0">
                <a:solidFill>
                  <a:srgbClr val="FF0000"/>
                </a:solidFill>
              </a:rPr>
              <a:t>保护</a:t>
            </a:r>
            <a:r>
              <a:rPr lang="zh-CN" altLang="zh-CN" dirty="0">
                <a:solidFill>
                  <a:srgbClr val="FF0000"/>
                </a:solidFill>
              </a:rPr>
              <a:t>信号处理</a:t>
            </a:r>
            <a:r>
              <a:rPr lang="en-US" altLang="zh-CN" dirty="0">
                <a:solidFill>
                  <a:srgbClr val="FF0000"/>
                </a:solidFill>
              </a:rPr>
              <a:t>PCB</a:t>
            </a:r>
            <a:r>
              <a:rPr lang="zh-CN" altLang="zh-CN" dirty="0">
                <a:solidFill>
                  <a:srgbClr val="FF0000"/>
                </a:solidFill>
              </a:rPr>
              <a:t>板，避免异物与信号处理板接触</a:t>
            </a:r>
            <a:r>
              <a:rPr lang="zh-CN" altLang="zh-CN" dirty="0" smtClean="0">
                <a:solidFill>
                  <a:srgbClr val="FF0000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避免磕碰</a:t>
            </a:r>
            <a:r>
              <a:rPr lang="zh-CN" altLang="en-US" dirty="0">
                <a:solidFill>
                  <a:srgbClr val="FF0000"/>
                </a:solidFill>
              </a:rPr>
              <a:t>损伤，</a:t>
            </a:r>
            <a:r>
              <a:rPr lang="zh-CN" altLang="zh-CN" dirty="0" smtClean="0">
                <a:solidFill>
                  <a:srgbClr val="FF0000"/>
                </a:solidFill>
              </a:rPr>
              <a:t>增加产品使用寿命</a:t>
            </a:r>
            <a:r>
              <a:rPr lang="en-US" altLang="zh-CN" dirty="0" smtClean="0">
                <a:solidFill>
                  <a:srgbClr val="FF0000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FF0000"/>
                </a:solidFill>
              </a:rPr>
              <a:t>保护学生，降低受伤风险</a:t>
            </a:r>
            <a:r>
              <a:rPr lang="zh-CN" altLang="en-US" dirty="0">
                <a:solidFill>
                  <a:srgbClr val="FF0000"/>
                </a:solidFill>
              </a:rPr>
              <a:t>；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FF0000"/>
                </a:solidFill>
              </a:rPr>
              <a:t>便于搬运。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72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产品简介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4434" y="1731146"/>
            <a:ext cx="6701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信号产生及处理模块功能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96" y="2698812"/>
            <a:ext cx="5374693" cy="33912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4434" y="2698812"/>
            <a:ext cx="5811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根据网口接收上位机发送的命令报文产生中频回波；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对中频回波进行</a:t>
            </a:r>
            <a:r>
              <a:rPr lang="en-US" altLang="zh-CN" dirty="0" smtClean="0"/>
              <a:t>DDC</a:t>
            </a:r>
            <a:r>
              <a:rPr lang="zh-CN" altLang="en-US" dirty="0" smtClean="0"/>
              <a:t>、脉压、</a:t>
            </a:r>
            <a:r>
              <a:rPr lang="en-US" altLang="zh-CN" dirty="0" smtClean="0"/>
              <a:t>MTD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CFAR</a:t>
            </a:r>
            <a:r>
              <a:rPr lang="zh-CN" altLang="en-US" dirty="0" smtClean="0"/>
              <a:t>等处理；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通过</a:t>
            </a:r>
            <a:r>
              <a:rPr lang="en-US" altLang="zh-CN" dirty="0" smtClean="0"/>
              <a:t>DA</a:t>
            </a:r>
            <a:r>
              <a:rPr lang="zh-CN" altLang="en-US" dirty="0" smtClean="0"/>
              <a:t>输出出各流程的波形；</a:t>
            </a:r>
            <a:endParaRPr lang="en-US" altLang="zh-CN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回传目标点迹或</a:t>
            </a:r>
            <a:r>
              <a:rPr lang="en-US" altLang="zh-CN" dirty="0" smtClean="0"/>
              <a:t>AD</a:t>
            </a:r>
            <a:r>
              <a:rPr lang="zh-CN" altLang="en-US" dirty="0" smtClean="0"/>
              <a:t>数据给上位机软件。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44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产品简介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4434" y="1731146"/>
            <a:ext cx="6701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信号产生及处理模块功能</a:t>
            </a:r>
            <a:endParaRPr lang="zh-CN" altLang="en-US" sz="3200" dirty="0"/>
          </a:p>
        </p:txBody>
      </p:sp>
      <p:pic>
        <p:nvPicPr>
          <p:cNvPr id="8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575" y="2351646"/>
            <a:ext cx="2764790" cy="1799590"/>
          </a:xfrm>
          <a:prstGeom prst="rect">
            <a:avLst/>
          </a:prstGeom>
          <a:noFill/>
        </p:spPr>
      </p:pic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" y="2333890"/>
            <a:ext cx="2077085" cy="1799590"/>
          </a:xfrm>
          <a:prstGeom prst="rect">
            <a:avLst/>
          </a:prstGeom>
          <a:noFill/>
        </p:spPr>
      </p:pic>
      <p:pic>
        <p:nvPicPr>
          <p:cNvPr id="10" name="图片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39" y="2351646"/>
            <a:ext cx="2245995" cy="1799590"/>
          </a:xfrm>
          <a:prstGeom prst="rect">
            <a:avLst/>
          </a:prstGeom>
          <a:noFill/>
        </p:spPr>
      </p:pic>
      <p:pic>
        <p:nvPicPr>
          <p:cNvPr id="12" name="图片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61" y="2413792"/>
            <a:ext cx="2390140" cy="1799590"/>
          </a:xfrm>
          <a:prstGeom prst="rect">
            <a:avLst/>
          </a:prstGeom>
          <a:noFill/>
        </p:spPr>
      </p:pic>
      <p:pic>
        <p:nvPicPr>
          <p:cNvPr id="13" name="图片 1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" y="4606576"/>
            <a:ext cx="2296795" cy="1799590"/>
          </a:xfrm>
          <a:prstGeom prst="rect">
            <a:avLst/>
          </a:prstGeom>
          <a:noFill/>
        </p:spPr>
      </p:pic>
      <p:pic>
        <p:nvPicPr>
          <p:cNvPr id="14" name="图片 13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15" y="4624332"/>
            <a:ext cx="2559050" cy="1799590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1343507" y="4158035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中频信号理论与示波器观测波形对比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343507" y="6423922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脉压结果理论与示波器观测波形对比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306322" y="4158035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基带信号理论与示波器观测波形对比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846605" y="1786025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理论结果与实际结果基本一致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2050" name="图片 5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605" y="4624332"/>
            <a:ext cx="6234112" cy="1799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7306668" y="6456315"/>
            <a:ext cx="2852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设置目标参数与回传信息对比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186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产品简介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04434" y="1731146"/>
            <a:ext cx="6701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上位机软件功能</a:t>
            </a:r>
            <a:endParaRPr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604434" y="2497387"/>
            <a:ext cx="581116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控制：</a:t>
            </a:r>
            <a:endParaRPr lang="en-US" altLang="zh-CN" dirty="0" smtClean="0"/>
          </a:p>
          <a:p>
            <a:pPr lvl="0" indent="457200">
              <a:lnSpc>
                <a:spcPct val="200000"/>
              </a:lnSpc>
            </a:pPr>
            <a:r>
              <a:rPr lang="zh-CN" altLang="en-US" sz="1400" dirty="0" smtClean="0"/>
              <a:t>配置波形参数、目标参数、算法参数等；</a:t>
            </a:r>
            <a:endParaRPr lang="en-US" altLang="zh-CN" sz="1400" dirty="0" smtClean="0"/>
          </a:p>
          <a:p>
            <a:pPr lvl="0" indent="457200">
              <a:lnSpc>
                <a:spcPct val="200000"/>
              </a:lnSpc>
            </a:pPr>
            <a:r>
              <a:rPr lang="zh-CN" altLang="en-US" sz="1400" dirty="0" smtClean="0"/>
              <a:t>通过网口发送命令报文，实现对系统的控制；</a:t>
            </a:r>
            <a:endParaRPr lang="en-US" altLang="zh-CN" sz="1400" dirty="0" smtClean="0"/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信号产生及处理：</a:t>
            </a:r>
            <a:endParaRPr lang="en-US" altLang="zh-CN" dirty="0" smtClean="0"/>
          </a:p>
          <a:p>
            <a:pPr lvl="0" indent="457200">
              <a:lnSpc>
                <a:spcPct val="200000"/>
              </a:lnSpc>
            </a:pPr>
            <a:r>
              <a:rPr lang="zh-CN" altLang="en-US" sz="1400" dirty="0" smtClean="0"/>
              <a:t>完成信号产生及处理流程的仿真；</a:t>
            </a:r>
            <a:endParaRPr lang="en-US" altLang="zh-CN" sz="1400" dirty="0" smtClean="0"/>
          </a:p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/>
              <a:t>显示</a:t>
            </a:r>
            <a:endParaRPr lang="en-US" altLang="zh-CN" dirty="0"/>
          </a:p>
          <a:p>
            <a:pPr lvl="0" indent="457200">
              <a:lnSpc>
                <a:spcPct val="200000"/>
              </a:lnSpc>
            </a:pPr>
            <a:r>
              <a:rPr lang="zh-CN" altLang="en-US" sz="1400" dirty="0" smtClean="0"/>
              <a:t>显示信号产生及处理各流程的波形或处理结果；</a:t>
            </a:r>
            <a:endParaRPr lang="en-US" altLang="zh-CN" sz="1400" dirty="0" smtClean="0"/>
          </a:p>
          <a:p>
            <a:pPr lvl="0" indent="457200">
              <a:lnSpc>
                <a:spcPct val="200000"/>
              </a:lnSpc>
            </a:pPr>
            <a:r>
              <a:rPr lang="zh-CN" altLang="en-US" sz="1400" dirty="0" smtClean="0"/>
              <a:t>显示试验箱回传的目标信息。</a:t>
            </a:r>
            <a:endParaRPr lang="en-US" altLang="zh-CN" sz="1400" dirty="0" smtClean="0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660" y="2435271"/>
            <a:ext cx="6989685" cy="40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6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tlcenpd">
      <a:majorFont>
        <a:latin typeface="+mn-lt"/>
        <a:ea typeface="+mn-ea"/>
        <a:cs typeface=""/>
      </a:majorFont>
      <a:minorFont>
        <a:latin typeface="+mn-lt"/>
        <a:ea typeface="+mn-e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894</Words>
  <Application>Microsoft Office PowerPoint</Application>
  <PresentationFormat>宽屏</PresentationFormat>
  <Paragraphs>126</Paragraphs>
  <Slides>30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Microsoft YaHei UI</vt:lpstr>
      <vt:lpstr>宋体</vt:lpstr>
      <vt:lpstr>Arial</vt:lpstr>
      <vt:lpstr>Calibri</vt:lpstr>
      <vt:lpstr>Times New Roman</vt:lpstr>
      <vt:lpstr>Wingdings</vt:lpstr>
      <vt:lpstr>WelcomeDoc</vt:lpstr>
      <vt:lpstr>Visio</vt:lpstr>
      <vt:lpstr>雷达信号分析与处理综合试验箱</vt:lpstr>
      <vt:lpstr>目录</vt:lpstr>
      <vt:lpstr>1. 功能需求</vt:lpstr>
      <vt:lpstr>2. 产品简介</vt:lpstr>
      <vt:lpstr>2. 产品简介</vt:lpstr>
      <vt:lpstr>2. 产品简介</vt:lpstr>
      <vt:lpstr>2. 产品简介</vt:lpstr>
      <vt:lpstr>2. 产品简介</vt:lpstr>
      <vt:lpstr>2. 产品简介</vt:lpstr>
      <vt:lpstr>2. 产品简介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3. 技术指标验证</vt:lpstr>
      <vt:lpstr>4. 建议课程设置</vt:lpstr>
      <vt:lpstr>4. 建议课程设置</vt:lpstr>
      <vt:lpstr>4. 建议课程设置</vt:lpstr>
      <vt:lpstr>one more thing……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2017-09-06T11:42:10Z</dcterms:created>
  <dcterms:modified xsi:type="dcterms:W3CDTF">2018-09-18T13:16:59Z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